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12"/>
  </p:notesMasterIdLst>
  <p:sldIdLst>
    <p:sldId id="256" r:id="rId2"/>
    <p:sldId id="268" r:id="rId3"/>
    <p:sldId id="261" r:id="rId4"/>
    <p:sldId id="264" r:id="rId5"/>
    <p:sldId id="258" r:id="rId6"/>
    <p:sldId id="265" r:id="rId7"/>
    <p:sldId id="269" r:id="rId8"/>
    <p:sldId id="263" r:id="rId9"/>
    <p:sldId id="27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92B32A-AB25-4872-A44E-55EC5E0F62C0}">
          <p14:sldIdLst>
            <p14:sldId id="256"/>
            <p14:sldId id="268"/>
            <p14:sldId id="261"/>
            <p14:sldId id="264"/>
            <p14:sldId id="258"/>
            <p14:sldId id="265"/>
            <p14:sldId id="269"/>
            <p14:sldId id="263"/>
            <p14:sldId id="271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94671" autoAdjust="0"/>
  </p:normalViewPr>
  <p:slideViewPr>
    <p:cSldViewPr snapToGrid="0">
      <p:cViewPr varScale="1">
        <p:scale>
          <a:sx n="105" d="100"/>
          <a:sy n="105" d="100"/>
        </p:scale>
        <p:origin x="168" y="108"/>
      </p:cViewPr>
      <p:guideLst>
        <p:guide orient="horz" pos="960"/>
        <p:guide pos="3840"/>
      </p:guideLst>
    </p:cSldViewPr>
  </p:slideViewPr>
  <p:outlineViewPr>
    <p:cViewPr>
      <p:scale>
        <a:sx n="33" d="100"/>
        <a:sy n="33" d="100"/>
      </p:scale>
      <p:origin x="12" y="22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2F886-B615-4AA4-A08B-CD2FBEFC903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BACC7-2621-4106-A039-6089A2980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CC7-2621-4106-A039-6089A29800A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7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bell curve 10%, 80%, 10%</a:t>
            </a:r>
          </a:p>
          <a:p>
            <a:r>
              <a:rPr lang="en-US" dirty="0" smtClean="0"/>
              <a:t>Utility costs keep increasing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CC7-2621-4106-A039-6089A29800A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24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Cooling Limits are 72-78</a:t>
            </a:r>
          </a:p>
          <a:p>
            <a:r>
              <a:rPr lang="en-US" dirty="0" smtClean="0"/>
              <a:t>Heating Limits</a:t>
            </a:r>
            <a:r>
              <a:rPr lang="en-US" baseline="0" dirty="0" smtClean="0"/>
              <a:t> are 68-</a:t>
            </a:r>
            <a:r>
              <a:rPr lang="en-US" dirty="0" smtClean="0"/>
              <a:t>72</a:t>
            </a:r>
          </a:p>
          <a:p>
            <a:r>
              <a:rPr lang="en-US" dirty="0" smtClean="0"/>
              <a:t>Adjust your </a:t>
            </a:r>
            <a:r>
              <a:rPr lang="en-US" dirty="0" err="1" smtClean="0"/>
              <a:t>Tstats</a:t>
            </a:r>
            <a:r>
              <a:rPr lang="en-US" dirty="0" smtClean="0"/>
              <a:t> in</a:t>
            </a:r>
            <a:r>
              <a:rPr lang="en-US" baseline="0" dirty="0" smtClean="0"/>
              <a:t> your rooms within these limits</a:t>
            </a:r>
          </a:p>
          <a:p>
            <a:r>
              <a:rPr lang="en-US" baseline="0" dirty="0" smtClean="0"/>
              <a:t>Computer Labs…Later start up, have students turn on and 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CC7-2621-4106-A039-6089A29800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2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Energy Audits…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CC7-2621-4106-A039-6089A29800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2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</a:t>
            </a:r>
            <a:r>
              <a:rPr lang="en-US" baseline="0" dirty="0" smtClean="0"/>
              <a:t> Blinds</a:t>
            </a:r>
          </a:p>
          <a:p>
            <a:r>
              <a:rPr lang="en-US" baseline="0" dirty="0" smtClean="0"/>
              <a:t>Checklists will be sent out the week of the shutdown…fill these out as you unplug and place in your box when you leave for the holiday</a:t>
            </a:r>
          </a:p>
          <a:p>
            <a:r>
              <a:rPr lang="en-US" baseline="0" dirty="0" smtClean="0"/>
              <a:t>Drawings for prizes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CC7-2621-4106-A039-6089A29800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7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when you think it needs to be cool/warm, but when the actual event starts and 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CC7-2621-4106-A039-6089A29800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1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 Panic Button</a:t>
            </a:r>
          </a:p>
          <a:p>
            <a:r>
              <a:rPr lang="en-US" dirty="0" smtClean="0"/>
              <a:t>Opposite of what is scheduled</a:t>
            </a:r>
          </a:p>
          <a:p>
            <a:r>
              <a:rPr lang="en-US" dirty="0" smtClean="0"/>
              <a:t>30 Minute Limit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CC7-2621-4106-A039-6089A29800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77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Communicate with your school </a:t>
            </a:r>
            <a:r>
              <a:rPr lang="en-US" dirty="0" err="1" smtClean="0"/>
              <a:t>liason</a:t>
            </a:r>
            <a:r>
              <a:rPr lang="en-US" dirty="0" smtClean="0"/>
              <a:t> if you are having</a:t>
            </a:r>
            <a:r>
              <a:rPr lang="en-US" baseline="0" dirty="0" smtClean="0"/>
              <a:t> comfort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ACC7-2621-4106-A039-6089A29800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0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288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93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924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65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503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736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82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3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1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8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4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7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8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7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8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1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scott@abileneisd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hyperlink" Target="mailto:lawrence.whisenhunt@abileneis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>AISD Energy Management Program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Board of Trustees policy – Approved October 10, </a:t>
            </a:r>
            <a:r>
              <a:rPr lang="en-US" sz="2400" dirty="0" smtClean="0"/>
              <a:t>2011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17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Energy  Conservation Inquiries &amp; Troubleshooting</a:t>
            </a:r>
            <a:br>
              <a:rPr lang="en-US" cap="none" dirty="0" smtClean="0"/>
            </a:br>
            <a:r>
              <a:rPr lang="en-US" cap="none" dirty="0"/>
              <a:t/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800" cap="none" dirty="0" smtClean="0"/>
              <a:t>Mike Scott – Extension</a:t>
            </a:r>
            <a:r>
              <a:rPr lang="en-US" sz="1800" dirty="0" smtClean="0"/>
              <a:t> 8536 / </a:t>
            </a:r>
            <a:r>
              <a:rPr lang="en-US" sz="1800" cap="none" dirty="0" smtClean="0">
                <a:solidFill>
                  <a:srgbClr val="FF0000"/>
                </a:solidFill>
                <a:hlinkClick r:id="rId3"/>
              </a:rPr>
              <a:t>michael.scott@abileneisd.org</a:t>
            </a:r>
            <a:endParaRPr lang="en-US" sz="1800" cap="none" dirty="0" smtClean="0">
              <a:solidFill>
                <a:srgbClr val="FF0000"/>
              </a:solidFill>
            </a:endParaRPr>
          </a:p>
          <a:p>
            <a:r>
              <a:rPr lang="en-US" sz="1800" cap="none" dirty="0" smtClean="0"/>
              <a:t>Todd Whisenhunt – Extension </a:t>
            </a:r>
            <a:r>
              <a:rPr lang="en-US" sz="1800" dirty="0" smtClean="0"/>
              <a:t>7201/ </a:t>
            </a:r>
            <a:r>
              <a:rPr lang="en-US" sz="1800" cap="none" dirty="0" smtClean="0">
                <a:solidFill>
                  <a:srgbClr val="FF0000"/>
                </a:solidFill>
                <a:hlinkClick r:id="rId4"/>
              </a:rPr>
              <a:t>lawrence.whisenhunt@abileneisd.org</a:t>
            </a:r>
            <a:endParaRPr lang="en-US" sz="1800" cap="none" dirty="0" smtClean="0">
              <a:solidFill>
                <a:srgbClr val="FF0000"/>
              </a:solidFill>
            </a:endParaRPr>
          </a:p>
          <a:p>
            <a:r>
              <a:rPr lang="en-US" sz="1800" cap="none" dirty="0" smtClean="0">
                <a:solidFill>
                  <a:schemeClr val="tx1"/>
                </a:solidFill>
              </a:rPr>
              <a:t>Follow us on twitter </a:t>
            </a:r>
            <a:r>
              <a:rPr lang="en-US" sz="1800" cap="none" dirty="0" smtClean="0">
                <a:solidFill>
                  <a:schemeClr val="accent1"/>
                </a:solidFill>
              </a:rPr>
              <a:t>@</a:t>
            </a:r>
            <a:r>
              <a:rPr lang="en-US" sz="1800" cap="none" dirty="0" err="1" smtClean="0">
                <a:solidFill>
                  <a:schemeClr val="accent1"/>
                </a:solidFill>
              </a:rPr>
              <a:t>AISDEnergy</a:t>
            </a:r>
            <a:r>
              <a:rPr lang="en-US" sz="1800" cap="none" dirty="0" smtClean="0">
                <a:solidFill>
                  <a:schemeClr val="accent1"/>
                </a:solidFill>
              </a:rPr>
              <a:t> </a:t>
            </a:r>
            <a:r>
              <a:rPr lang="en-US" sz="1800" cap="none" dirty="0" smtClean="0">
                <a:solidFill>
                  <a:schemeClr val="tx1"/>
                </a:solidFill>
              </a:rPr>
              <a:t>and visit us online </a:t>
            </a:r>
            <a:r>
              <a:rPr lang="en-US" sz="1800" cap="none" dirty="0" smtClean="0">
                <a:solidFill>
                  <a:srgbClr val="C00000"/>
                </a:solidFill>
              </a:rPr>
              <a:t>www.abileneisd.org</a:t>
            </a:r>
          </a:p>
          <a:p>
            <a:endParaRPr lang="en-US" sz="1800" cap="none" dirty="0" smtClean="0">
              <a:solidFill>
                <a:srgbClr val="FF0000"/>
              </a:solidFill>
            </a:endParaRPr>
          </a:p>
          <a:p>
            <a:endParaRPr lang="en-US" sz="1600" cap="none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79" y="2404455"/>
            <a:ext cx="2454809" cy="10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555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Program Goals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697933"/>
            <a:ext cx="10363826" cy="30932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cap="none" dirty="0" smtClean="0"/>
              <a:t>Comfortable</a:t>
            </a:r>
            <a:r>
              <a:rPr lang="en-US" sz="3200" cap="none" dirty="0" smtClean="0"/>
              <a:t> Climate For Students And Teachers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cap="none" dirty="0" smtClean="0"/>
              <a:t>Conserve</a:t>
            </a:r>
            <a:r>
              <a:rPr lang="en-US" sz="3200" cap="none" dirty="0" smtClean="0"/>
              <a:t> Our Natural 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cap="none" dirty="0" smtClean="0"/>
              <a:t>Save Money </a:t>
            </a:r>
            <a:r>
              <a:rPr lang="en-US" sz="3200" cap="none" dirty="0" smtClean="0"/>
              <a:t>On Utility Costs</a:t>
            </a:r>
            <a:endParaRPr lang="en-US" sz="3200" cap="none" dirty="0"/>
          </a:p>
        </p:txBody>
      </p:sp>
      <p:pic>
        <p:nvPicPr>
          <p:cNvPr id="5124" name="Picture 4" descr="https://sp.yimg.com/xj/th?id=OIP.Me38d6a0181143d82ac3b4f0246693065H0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26" y="4213935"/>
            <a:ext cx="346745" cy="4883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p.yimg.com/xj/th?id=OIP.M7104c6b860723879ea7db732f2ae6729o0&amp;pid=15.1&amp;P=0&amp;w=300&amp;h=3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" t="1053" r="60067"/>
          <a:stretch/>
        </p:blipFill>
        <p:spPr bwMode="auto">
          <a:xfrm>
            <a:off x="6984542" y="3422920"/>
            <a:ext cx="775854" cy="74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p.yimg.com/xj/th?id=OIP.M5de1600a9624ffde279fa143580ab5c0o0&amp;pid=15.1&amp;P=0&amp;w=300&amp;h=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13" y="2220050"/>
            <a:ext cx="2708059" cy="1245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Cumulative Savings</a:t>
            </a:r>
            <a:endParaRPr lang="en-US" sz="4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$</a:t>
            </a:r>
            <a:r>
              <a:rPr lang="en-US" sz="6000" b="1" dirty="0" smtClean="0"/>
              <a:t>5,465,708</a:t>
            </a:r>
            <a:endParaRPr lang="en-US" sz="6000" b="1" dirty="0" smtClean="0"/>
          </a:p>
          <a:p>
            <a:pPr algn="ctr"/>
            <a:r>
              <a:rPr lang="en-US" sz="4000" b="1" dirty="0" smtClean="0"/>
              <a:t>26.0% </a:t>
            </a:r>
            <a:r>
              <a:rPr lang="en-US" sz="4000" b="1" dirty="0" smtClean="0"/>
              <a:t>Cost Avoidance</a:t>
            </a:r>
            <a:endParaRPr lang="en-US" sz="4000" b="1" dirty="0"/>
          </a:p>
        </p:txBody>
      </p:sp>
      <p:pic>
        <p:nvPicPr>
          <p:cNvPr id="1137" name="Picture 113" descr="2016 Blue Bird Diesel Powered Vision BBCV3310 School Bus 15B02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09" y="133790"/>
            <a:ext cx="2811281" cy="1869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9" name="Picture 115" descr="custodian%20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93" y="2293594"/>
            <a:ext cx="1937810" cy="19184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teachers salari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296" y="2317687"/>
            <a:ext cx="2865742" cy="2507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 rot="16200000">
            <a:off x="8987988" y="2774886"/>
            <a:ext cx="832919" cy="6790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5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43720" y="861897"/>
            <a:ext cx="6815137" cy="1514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/>
              <a:t>Thank You For Helping!</a:t>
            </a:r>
            <a:br>
              <a:rPr lang="en-US" sz="4800" dirty="0" smtClean="0"/>
            </a:br>
            <a:r>
              <a:rPr lang="en-US" sz="2000" dirty="0" smtClean="0"/>
              <a:t>Our Energy Program Has Saved Over </a:t>
            </a:r>
            <a:r>
              <a:rPr lang="en-US" sz="2400" b="1" i="1" dirty="0" smtClean="0">
                <a:solidFill>
                  <a:srgbClr val="FF0000"/>
                </a:solidFill>
              </a:rPr>
              <a:t>$4 MILLION!</a:t>
            </a:r>
            <a:br>
              <a:rPr lang="en-US" sz="2400" b="1" i="1" dirty="0" smtClean="0">
                <a:solidFill>
                  <a:srgbClr val="FF0000"/>
                </a:solidFill>
              </a:rPr>
            </a:br>
            <a:r>
              <a:rPr lang="en-US" sz="2000" b="1" dirty="0" smtClean="0"/>
              <a:t>Every dollar saved on energy is a dollar saved for education.</a:t>
            </a:r>
            <a:endParaRPr lang="en-US" sz="20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687133" y="2838037"/>
            <a:ext cx="9806172" cy="3546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Adhere to conservation guidelines (Cooling/Heating within District Limits)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FF0000"/>
                </a:solidFill>
              </a:rPr>
              <a:t>CLOSE CLASSROOM DOORS</a:t>
            </a:r>
            <a:endParaRPr lang="en-US" sz="2600" dirty="0" smtClean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Report malfunctioning equipment (Faucets, Toilets, Air Conditioners, Lights)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dirty="0" smtClean="0"/>
              <a:t>Turn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smtClean="0"/>
              <a:t>off</a:t>
            </a:r>
            <a:r>
              <a:rPr lang="en-US" sz="2600" b="1" dirty="0" smtClean="0">
                <a:solidFill>
                  <a:srgbClr val="FF0000"/>
                </a:solidFill>
              </a:rPr>
              <a:t> UNNECESSARY LIGHTING </a:t>
            </a:r>
            <a:r>
              <a:rPr lang="en-US" sz="2600" dirty="0" smtClean="0"/>
              <a:t>(Empty classrooms, naturally lit areas)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dirty="0" smtClean="0"/>
              <a:t>Turn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PROJECTORS OFF </a:t>
            </a:r>
            <a:r>
              <a:rPr lang="en-US" sz="2600" dirty="0" smtClean="0"/>
              <a:t>when not in use (Between classes, lunch, etc.)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dirty="0" smtClean="0"/>
              <a:t>Use </a:t>
            </a:r>
            <a:r>
              <a:rPr lang="en-US" sz="2600" b="1" dirty="0" smtClean="0">
                <a:solidFill>
                  <a:srgbClr val="FF0000"/>
                </a:solidFill>
              </a:rPr>
              <a:t>TLC</a:t>
            </a:r>
            <a:r>
              <a:rPr lang="en-US" sz="2600" dirty="0" smtClean="0"/>
              <a:t> in your area – control </a:t>
            </a:r>
            <a:r>
              <a:rPr lang="en-US" sz="2600" b="1" dirty="0" smtClean="0">
                <a:solidFill>
                  <a:srgbClr val="FF0000"/>
                </a:solidFill>
              </a:rPr>
              <a:t>T</a:t>
            </a:r>
            <a:r>
              <a:rPr lang="en-US" sz="2600" b="1" dirty="0" smtClean="0"/>
              <a:t>hermostats</a:t>
            </a:r>
            <a:r>
              <a:rPr lang="en-US" sz="2600" b="1" dirty="0" smtClean="0">
                <a:solidFill>
                  <a:srgbClr val="FF0000"/>
                </a:solidFill>
              </a:rPr>
              <a:t>,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L</a:t>
            </a:r>
            <a:r>
              <a:rPr lang="en-US" sz="2600" b="1" dirty="0" smtClean="0"/>
              <a:t>ights and </a:t>
            </a:r>
            <a:r>
              <a:rPr lang="en-US" sz="2600" b="1" dirty="0" smtClean="0">
                <a:solidFill>
                  <a:srgbClr val="FF0000"/>
                </a:solidFill>
              </a:rPr>
              <a:t>C</a:t>
            </a:r>
            <a:r>
              <a:rPr lang="en-US" sz="2600" b="1" dirty="0" smtClean="0"/>
              <a:t>omputers</a:t>
            </a:r>
            <a:endParaRPr lang="en-US" sz="2600" dirty="0" smtClean="0"/>
          </a:p>
        </p:txBody>
      </p:sp>
      <p:sp>
        <p:nvSpPr>
          <p:cNvPr id="4" name="TextBox 3"/>
          <p:cNvSpPr txBox="1"/>
          <p:nvPr/>
        </p:nvSpPr>
        <p:spPr>
          <a:xfrm rot="1192092">
            <a:off x="9280383" y="1137306"/>
            <a:ext cx="2820472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If it </a:t>
            </a:r>
            <a:r>
              <a:rPr lang="en-US" sz="3200" b="1" dirty="0" smtClean="0">
                <a:solidFill>
                  <a:srgbClr val="FF0000"/>
                </a:solidFill>
              </a:rPr>
              <a:t>Glows</a:t>
            </a:r>
            <a:r>
              <a:rPr lang="en-US" b="1" dirty="0" smtClean="0"/>
              <a:t>…..It Goes!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68302" y="2376372"/>
            <a:ext cx="487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Here’s How </a:t>
            </a:r>
            <a:r>
              <a:rPr lang="en-US" sz="2400" b="1" u="sng" dirty="0" smtClean="0"/>
              <a:t>You</a:t>
            </a:r>
            <a:r>
              <a:rPr lang="en-US" sz="2400" u="sng" dirty="0" smtClean="0"/>
              <a:t> Can Do </a:t>
            </a:r>
            <a:r>
              <a:rPr lang="en-US" sz="2400" b="1" u="sng" dirty="0" smtClean="0"/>
              <a:t>Your</a:t>
            </a:r>
            <a:r>
              <a:rPr lang="en-US" sz="2400" u="sng" dirty="0" smtClean="0"/>
              <a:t> Part:</a:t>
            </a:r>
            <a:endParaRPr lang="en-US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51439" y="6384980"/>
            <a:ext cx="6228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Energy Specialists  -  (Mike Scott - 8536)      (Todd Whisenhunt – 7201)     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rot="20403043">
            <a:off x="422735" y="596336"/>
            <a:ext cx="179427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cheapest unit of energy is the one that is never used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03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271603"/>
            <a:ext cx="10364451" cy="2486298"/>
          </a:xfrm>
        </p:spPr>
        <p:txBody>
          <a:bodyPr/>
          <a:lstStyle/>
          <a:p>
            <a:pPr algn="ctr"/>
            <a:r>
              <a:rPr lang="en-US" sz="4400" b="1" dirty="0" smtClean="0"/>
              <a:t>Energy Management Guide</a:t>
            </a:r>
            <a:br>
              <a:rPr lang="en-US" sz="4400" b="1" dirty="0" smtClean="0"/>
            </a:br>
            <a:r>
              <a:rPr lang="en-US" sz="2400" b="1" dirty="0" smtClean="0"/>
              <a:t>Daily Checklist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7334" y="2214695"/>
            <a:ext cx="9106746" cy="45482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cap="none" dirty="0" smtClean="0"/>
              <a:t>Thermostat settings </a:t>
            </a:r>
            <a:r>
              <a:rPr lang="en-US" sz="2800" cap="none" dirty="0" smtClean="0">
                <a:solidFill>
                  <a:srgbClr val="FF0000"/>
                </a:solidFill>
              </a:rPr>
              <a:t>72-78</a:t>
            </a:r>
            <a:r>
              <a:rPr lang="en-US" sz="2800" cap="none" dirty="0" smtClean="0"/>
              <a:t> during cooling season, and </a:t>
            </a:r>
            <a:r>
              <a:rPr lang="en-US" sz="2800" cap="none" dirty="0" smtClean="0">
                <a:solidFill>
                  <a:srgbClr val="FF0000"/>
                </a:solidFill>
              </a:rPr>
              <a:t>68-72</a:t>
            </a:r>
            <a:r>
              <a:rPr lang="en-US" sz="2800" cap="none" dirty="0" smtClean="0"/>
              <a:t> during heating season.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cap="none" dirty="0" smtClean="0"/>
              <a:t>Turn off </a:t>
            </a:r>
            <a:r>
              <a:rPr lang="en-US" sz="2800" cap="none" dirty="0" smtClean="0">
                <a:solidFill>
                  <a:srgbClr val="FF0000"/>
                </a:solidFill>
              </a:rPr>
              <a:t>UNNECESSARY</a:t>
            </a:r>
            <a:r>
              <a:rPr lang="en-US" sz="2800" cap="none" dirty="0" smtClean="0"/>
              <a:t> lighting (restroom/lunch/recess)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cap="none" dirty="0" smtClean="0"/>
              <a:t>Close doors/blinds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cap="none" dirty="0" smtClean="0"/>
              <a:t>Turn off </a:t>
            </a:r>
            <a:r>
              <a:rPr lang="en-US" sz="2800" cap="none" dirty="0" smtClean="0">
                <a:solidFill>
                  <a:srgbClr val="FF0000"/>
                </a:solidFill>
              </a:rPr>
              <a:t>ALL</a:t>
            </a:r>
            <a:r>
              <a:rPr lang="en-US" sz="2800" cap="none" dirty="0" smtClean="0"/>
              <a:t> electronic devices</a:t>
            </a:r>
          </a:p>
        </p:txBody>
      </p:sp>
      <p:pic>
        <p:nvPicPr>
          <p:cNvPr id="3074" name="Picture 2" descr="New England Contractor News - Should I replace my Thermostat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283" y="1778591"/>
            <a:ext cx="1593209" cy="1194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ght switch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977" y="2973498"/>
            <a:ext cx="877306" cy="1311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p.yimg.com/xj/th?id=OIP.Mc22d9d4c55729bd3897de1ab5ace642fo0&amp;pid=15.1&amp;P=0&amp;w=300&amp;h=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08" y="4113347"/>
            <a:ext cx="1114425" cy="1485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ources: Cnet , Wikipedia , Microsoft , Masha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00" y="5241508"/>
            <a:ext cx="1593120" cy="1014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677334" y="1707551"/>
            <a:ext cx="5473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If It’s Not In Use, Turn </a:t>
            </a:r>
            <a:r>
              <a:rPr lang="en-US" sz="2800" dirty="0" smtClean="0"/>
              <a:t>off </a:t>
            </a:r>
            <a:r>
              <a:rPr lang="en-US" sz="2800" dirty="0"/>
              <a:t>the Juice!</a:t>
            </a:r>
          </a:p>
        </p:txBody>
      </p:sp>
    </p:spTree>
    <p:extLst>
      <p:ext uri="{BB962C8B-B14F-4D97-AF65-F5344CB8AC3E}">
        <p14:creationId xmlns:p14="http://schemas.microsoft.com/office/powerpoint/2010/main" val="318953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Shutdowns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2800" b="1" cap="none" dirty="0" smtClean="0"/>
              <a:t>Unplug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all</a:t>
            </a:r>
            <a:r>
              <a:rPr lang="en-US" sz="2800" b="1" dirty="0" smtClean="0"/>
              <a:t> </a:t>
            </a:r>
            <a:r>
              <a:rPr lang="en-US" sz="2800" b="1" cap="none" dirty="0" smtClean="0"/>
              <a:t>electronic devices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1100" y="2418631"/>
            <a:ext cx="10363826" cy="3424107"/>
          </a:xfrm>
        </p:spPr>
        <p:txBody>
          <a:bodyPr/>
          <a:lstStyle/>
          <a:p>
            <a:r>
              <a:rPr lang="en-US" sz="3200" cap="none" dirty="0" smtClean="0"/>
              <a:t>Thanksgiving</a:t>
            </a:r>
          </a:p>
          <a:p>
            <a:r>
              <a:rPr lang="en-US" sz="3200" cap="none" dirty="0" smtClean="0"/>
              <a:t>Christmas</a:t>
            </a:r>
          </a:p>
          <a:p>
            <a:r>
              <a:rPr lang="en-US" sz="3200" cap="none" dirty="0" smtClean="0"/>
              <a:t>Spring Break</a:t>
            </a:r>
          </a:p>
          <a:p>
            <a:r>
              <a:rPr lang="en-US" sz="3200" cap="none" dirty="0" smtClean="0"/>
              <a:t>Summer</a:t>
            </a:r>
            <a:endParaRPr lang="en-US" sz="3200" cap="none" dirty="0"/>
          </a:p>
        </p:txBody>
      </p:sp>
      <p:pic>
        <p:nvPicPr>
          <p:cNvPr id="4100" name="Picture 4" descr="Description Boxwood computer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945" y="1607129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... Living Playroom Children's Lighting Mathmos Astro: the first lava la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36" y="2793947"/>
            <a:ext cx="1457765" cy="1581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10 Easy Pieces: Table and Desk Fans by Julie Carl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83" y="4813913"/>
            <a:ext cx="1491308" cy="1173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p.yimg.com/xj/th?id=OIP.M708b23670fd6100d55c3ab7f3fa905b4o0&amp;pid=15.1&amp;P=0&amp;w=300&amp;h=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68" y="4184836"/>
            <a:ext cx="1019781" cy="1019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p.yimg.com/xj/th?id=OIP.Me74d38d638017392790a72d4061bf08dH0&amp;pid=15.1&amp;P=0&amp;w=300&amp;h=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99" y="4992926"/>
            <a:ext cx="1808964" cy="1175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Promethean Board (no, that’s not me; I don’t like them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36" y="2021164"/>
            <a:ext cx="1758292" cy="1315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sp.yimg.com/xj/th?id=OIP.Meb757e0c9df10307488ad6aa65f4f94bo0&amp;pid=15.1&amp;P=0&amp;w=300&amp;h=3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75" y="3243263"/>
            <a:ext cx="722688" cy="963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p.yimg.com/xj/th?id=OIP.M6414ea11fdce8b3933a22b0555654a42o0&amp;pid=15.1&amp;P=0&amp;w=300&amp;h=3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534" y="3923011"/>
            <a:ext cx="1781804" cy="1781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11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 smtClean="0"/>
              <a:t>SCHEDULING HVAC FOR EVENTS</a:t>
            </a:r>
            <a:endParaRPr lang="en-US" sz="40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cap="none" dirty="0" smtClean="0"/>
              <a:t>7 days notice</a:t>
            </a:r>
          </a:p>
          <a:p>
            <a:r>
              <a:rPr lang="en-US" sz="2800" b="1" cap="none" dirty="0" err="1" smtClean="0"/>
              <a:t>Schooldude</a:t>
            </a:r>
            <a:r>
              <a:rPr lang="en-US" sz="2800" cap="none" dirty="0" smtClean="0"/>
              <a:t> (found under maintenance requests on AISD homepage)</a:t>
            </a:r>
          </a:p>
          <a:p>
            <a:r>
              <a:rPr lang="en-US" sz="2800" cap="none" dirty="0" smtClean="0"/>
              <a:t>Includes anything that takes place outside of the school day</a:t>
            </a:r>
          </a:p>
          <a:p>
            <a:r>
              <a:rPr lang="en-US" sz="2800" cap="none" dirty="0" smtClean="0"/>
              <a:t>Please provide the start and end times of the event</a:t>
            </a:r>
          </a:p>
          <a:p>
            <a:pPr marL="0" indent="0">
              <a:buNone/>
            </a:pPr>
            <a:endParaRPr lang="en-US" sz="2800" cap="none" dirty="0"/>
          </a:p>
        </p:txBody>
      </p:sp>
      <p:sp>
        <p:nvSpPr>
          <p:cNvPr id="4" name="AutoShape 2" descr="Image result for faculty meet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faculty meeting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faculty meeting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faculty meeting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6" descr="Image result for musical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8" descr="Image result for musical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1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172015"/>
            <a:ext cx="10364451" cy="238671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Override</a:t>
            </a:r>
            <a:br>
              <a:rPr lang="en-US" sz="5400" dirty="0" smtClean="0"/>
            </a:br>
            <a:r>
              <a:rPr lang="en-US" sz="2400" dirty="0" smtClean="0"/>
              <a:t>for Use outside of school day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0" t="2939" r="33694"/>
          <a:stretch/>
        </p:blipFill>
        <p:spPr>
          <a:xfrm>
            <a:off x="1339273" y="2554550"/>
            <a:ext cx="2170545" cy="332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45039" r="35278"/>
          <a:stretch/>
        </p:blipFill>
        <p:spPr>
          <a:xfrm rot="5400000">
            <a:off x="4752085" y="2493725"/>
            <a:ext cx="2854084" cy="189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3" t="43004" r="53840" b="6873"/>
          <a:stretch/>
        </p:blipFill>
        <p:spPr>
          <a:xfrm rot="5400000">
            <a:off x="7949973" y="2612695"/>
            <a:ext cx="3722948" cy="276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7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62139"/>
            <a:ext cx="10364451" cy="108641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portables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4437" y="4780230"/>
            <a:ext cx="11957563" cy="20777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 </a:t>
            </a:r>
            <a:r>
              <a:rPr lang="en-US" sz="14400" dirty="0" smtClean="0"/>
              <a:t>Turn</a:t>
            </a:r>
            <a:r>
              <a:rPr lang="en-US" sz="11100" dirty="0" smtClean="0"/>
              <a:t> </a:t>
            </a:r>
            <a:r>
              <a:rPr lang="en-US" sz="14400" dirty="0" smtClean="0">
                <a:solidFill>
                  <a:srgbClr val="FF0000"/>
                </a:solidFill>
              </a:rPr>
              <a:t>OFF</a:t>
            </a:r>
            <a:r>
              <a:rPr lang="en-US" sz="11100" dirty="0" smtClean="0"/>
              <a:t> </a:t>
            </a:r>
            <a:r>
              <a:rPr lang="en-US" sz="14400" dirty="0" smtClean="0"/>
              <a:t>Daily unless we have </a:t>
            </a:r>
            <a:r>
              <a:rPr lang="en-US" sz="16000" dirty="0" smtClean="0">
                <a:solidFill>
                  <a:srgbClr val="FF0000"/>
                </a:solidFill>
              </a:rPr>
              <a:t>extreme</a:t>
            </a:r>
            <a:r>
              <a:rPr lang="en-US" sz="11100" dirty="0" smtClean="0"/>
              <a:t> </a:t>
            </a:r>
            <a:r>
              <a:rPr lang="en-US" sz="14400" dirty="0" smtClean="0"/>
              <a:t>temperatures</a:t>
            </a:r>
            <a:r>
              <a:rPr lang="en-US" sz="11100" dirty="0" smtClean="0"/>
              <a:t> 							(</a:t>
            </a:r>
            <a:r>
              <a:rPr lang="en-US" sz="11100" dirty="0"/>
              <a:t>Above 90…Below 35)</a:t>
            </a:r>
          </a:p>
          <a:p>
            <a:pPr marL="0" indent="0">
              <a:buNone/>
            </a:pPr>
            <a:endParaRPr lang="en-US" sz="3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2" b="10242"/>
          <a:stretch>
            <a:fillRect/>
          </a:stretch>
        </p:blipFill>
        <p:spPr>
          <a:xfrm>
            <a:off x="234437" y="1674891"/>
            <a:ext cx="4961472" cy="2879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147303" y="1674892"/>
            <a:ext cx="4819409" cy="287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Down Arrow 5"/>
          <p:cNvSpPr/>
          <p:nvPr/>
        </p:nvSpPr>
        <p:spPr>
          <a:xfrm>
            <a:off x="2815628" y="1846907"/>
            <a:ext cx="316871" cy="3259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906162" y="2679827"/>
            <a:ext cx="226337" cy="3621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760900">
            <a:off x="1488427" y="2989908"/>
            <a:ext cx="927589" cy="2489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148119" y="2172832"/>
            <a:ext cx="226336" cy="3621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736142" y="2860896"/>
            <a:ext cx="190575" cy="3440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2992147">
            <a:off x="8893031" y="3063229"/>
            <a:ext cx="226589" cy="6664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https://sp.yimg.com/xj/th?id=OIP.Ma91ae394bde073b475967da00b4530e6H0&amp;pid=15.1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5" y="2485545"/>
            <a:ext cx="1190623" cy="1206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6" descr="To help improve the quality of the lyrics, visit “Day of the Dead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531" y="2353901"/>
            <a:ext cx="1864476" cy="116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73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671</TotalTime>
  <Words>404</Words>
  <Application>Microsoft Office PowerPoint</Application>
  <PresentationFormat>Widescreen</PresentationFormat>
  <Paragraphs>71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Tw Cen MT</vt:lpstr>
      <vt:lpstr>Wingdings</vt:lpstr>
      <vt:lpstr>Wingdings 3</vt:lpstr>
      <vt:lpstr>Droplet</vt:lpstr>
      <vt:lpstr>AISD Energy Management Program</vt:lpstr>
      <vt:lpstr>Program Goals</vt:lpstr>
      <vt:lpstr>Cumulative Savings</vt:lpstr>
      <vt:lpstr>PowerPoint Presentation</vt:lpstr>
      <vt:lpstr>Energy Management Guide Daily Checklist</vt:lpstr>
      <vt:lpstr>Shutdowns Unplug all electronic devices</vt:lpstr>
      <vt:lpstr>SCHEDULING HVAC FOR EVENTS</vt:lpstr>
      <vt:lpstr>Override for Use outside of school day</vt:lpstr>
      <vt:lpstr>portables</vt:lpstr>
      <vt:lpstr>Energy  Conservation Inquiries &amp; Troubleshooting  </vt:lpstr>
    </vt:vector>
  </TitlesOfParts>
  <Company>Abilene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Back!</dc:title>
  <dc:creator>Scott, Michael</dc:creator>
  <cp:lastModifiedBy>Whisenhunt, Lawrence</cp:lastModifiedBy>
  <cp:revision>236</cp:revision>
  <dcterms:created xsi:type="dcterms:W3CDTF">2015-08-10T13:35:13Z</dcterms:created>
  <dcterms:modified xsi:type="dcterms:W3CDTF">2017-11-06T16:40:35Z</dcterms:modified>
</cp:coreProperties>
</file>